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Nixie One"/>
      <p:regular r:id="rId22"/>
    </p:embeddedFont>
    <p:embeddedFont>
      <p:font typeface="Inconsolat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NixieOne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font" Target="fonts/Inconsolata-bold.fntdata"/><Relationship Id="rId12" Type="http://schemas.openxmlformats.org/officeDocument/2006/relationships/slide" Target="slides/slide8.xml"/><Relationship Id="rId23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432E64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845352" y="1685552"/>
            <a:ext cx="1559612" cy="1559612"/>
          </a:xfrm>
          <a:custGeom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29200" y="3014525"/>
            <a:ext cx="1226592" cy="1226592"/>
          </a:xfrm>
          <a:custGeom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96172" y="1378560"/>
            <a:ext cx="1424722" cy="1424722"/>
          </a:xfrm>
          <a:custGeom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1" name="Shape 21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6056000" y="3149475"/>
            <a:ext cx="1383355" cy="1058469"/>
          </a:xfrm>
          <a:custGeom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half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4" name="Shape 2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35" name="Shape 23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Shape 5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000"/>
            </a:lvl1pPr>
            <a:lvl2pPr lvl="1" rtl="0" algn="ctr">
              <a:spcBef>
                <a:spcPts val="0"/>
              </a:spcBef>
              <a:buSzPct val="100000"/>
              <a:defRPr sz="3000"/>
            </a:lvl2pPr>
            <a:lvl3pPr lvl="2" rtl="0" algn="ctr">
              <a:spcBef>
                <a:spcPts val="0"/>
              </a:spcBef>
              <a:buSzPct val="100000"/>
              <a:defRPr sz="3000"/>
            </a:lvl3pPr>
            <a:lvl4pPr lvl="3" rtl="0" algn="ctr">
              <a:spcBef>
                <a:spcPts val="0"/>
              </a:spcBef>
              <a:buSzPct val="100000"/>
              <a:defRPr sz="3000"/>
            </a:lvl4pPr>
            <a:lvl5pPr lvl="4" rtl="0" algn="ctr">
              <a:spcBef>
                <a:spcPts val="0"/>
              </a:spcBef>
              <a:buSzPct val="100000"/>
              <a:defRPr sz="3000"/>
            </a:lvl5pPr>
            <a:lvl6pPr lvl="5" rtl="0" algn="ctr">
              <a:spcBef>
                <a:spcPts val="0"/>
              </a:spcBef>
              <a:buSzPct val="100000"/>
              <a:defRPr sz="3000"/>
            </a:lvl6pPr>
            <a:lvl7pPr lvl="6" rtl="0" algn="ctr">
              <a:spcBef>
                <a:spcPts val="0"/>
              </a:spcBef>
              <a:buSzPct val="100000"/>
              <a:defRPr sz="3000"/>
            </a:lvl7pPr>
            <a:lvl8pPr lvl="7" rtl="0" algn="ctr">
              <a:spcBef>
                <a:spcPts val="0"/>
              </a:spcBef>
              <a:buSzPct val="100000"/>
              <a:defRPr sz="3000"/>
            </a:lvl8pPr>
            <a:lvl9pPr lvl="8" rtl="0" algn="ctr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9900"/>
              </a:buClr>
              <a:buSzPct val="1000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7" name="Shape 57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rtl="0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Font typeface="Nixie One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9" name="Shape 79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2" name="Shape 82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08" name="Shape 10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Shape 13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Shape 13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160" name="Shape 160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Shape 18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Shape 18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88" name="Shape 188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Shape 210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Shape 2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13" name="Shape 2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578650" y="858649"/>
              <a:ext cx="836762" cy="836762"/>
            </a:xfrm>
            <a:custGeom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00477" y="456711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8217614" y="4442536"/>
              <a:ext cx="885029" cy="885029"/>
            </a:xfrm>
            <a:custGeom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8E7CC3"/>
              </a:buClr>
              <a:buSzPct val="100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48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360"/>
              </a:spcBef>
              <a:buClr>
                <a:srgbClr val="8E7CC3"/>
              </a:buClr>
              <a:buSzPct val="100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ICBA presents: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4980550" y="1071112"/>
            <a:ext cx="3855147" cy="300127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cap="flat" cmpd="sng" w="9525">
            <a:solidFill>
              <a:srgbClr val="0E004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4294967295" type="body"/>
          </p:nvPr>
        </p:nvSpPr>
        <p:spPr>
          <a:xfrm>
            <a:off x="1364725" y="839000"/>
            <a:ext cx="2286900" cy="346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How to DoS 101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Depending on the number of sensors and their polling time, we could generate a LOT of requests</a:t>
            </a:r>
          </a:p>
        </p:txBody>
      </p:sp>
      <p:sp>
        <p:nvSpPr>
          <p:cNvPr id="354" name="Shape 35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">
                <a:solidFill>
                  <a:srgbClr val="8E7CC3"/>
                </a:solidFill>
                <a:latin typeface="Inconsolata"/>
                <a:ea typeface="Inconsolata"/>
                <a:cs typeface="Inconsolata"/>
                <a:sym typeface="Inconsolata"/>
              </a:rPr>
              <a:t>Place your screenshot here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50" y="1239250"/>
            <a:ext cx="3541364" cy="22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Jenkins also… helped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1750800" y="3607475"/>
            <a:ext cx="5642400" cy="108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We used Jenkins for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continuous integration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7192" l="0" r="0" t="7183"/>
          <a:stretch/>
        </p:blipFill>
        <p:spPr>
          <a:xfrm>
            <a:off x="3189150" y="906156"/>
            <a:ext cx="2765700" cy="276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4294967295" type="ctrTitle"/>
          </p:nvPr>
        </p:nvSpPr>
        <p:spPr>
          <a:xfrm>
            <a:off x="540400" y="787750"/>
            <a:ext cx="57633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FF9900"/>
                </a:highlight>
              </a:rPr>
              <a:t>13 sensors</a:t>
            </a:r>
          </a:p>
        </p:txBody>
      </p:sp>
      <p:sp>
        <p:nvSpPr>
          <p:cNvPr id="368" name="Shape 368"/>
          <p:cNvSpPr txBox="1"/>
          <p:nvPr>
            <p:ph idx="4294967295" type="subTitle"/>
          </p:nvPr>
        </p:nvSpPr>
        <p:spPr>
          <a:xfrm>
            <a:off x="540400" y="1398658"/>
            <a:ext cx="5763300" cy="4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That’s not a lot of sensors</a:t>
            </a:r>
          </a:p>
        </p:txBody>
      </p:sp>
      <p:sp>
        <p:nvSpPr>
          <p:cNvPr id="369" name="Shape 369"/>
          <p:cNvSpPr txBox="1"/>
          <p:nvPr>
            <p:ph idx="4294967295" type="ctrTitle"/>
          </p:nvPr>
        </p:nvSpPr>
        <p:spPr>
          <a:xfrm>
            <a:off x="540400" y="3416643"/>
            <a:ext cx="57633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C20E9B"/>
                </a:highlight>
              </a:rPr>
              <a:t>= ~20hours of logging</a:t>
            </a:r>
          </a:p>
        </p:txBody>
      </p:sp>
      <p:sp>
        <p:nvSpPr>
          <p:cNvPr id="370" name="Shape 370"/>
          <p:cNvSpPr txBox="1"/>
          <p:nvPr>
            <p:ph idx="4294967295" type="ctrTitle"/>
          </p:nvPr>
        </p:nvSpPr>
        <p:spPr>
          <a:xfrm>
            <a:off x="540400" y="2102197"/>
            <a:ext cx="57633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highlight>
                  <a:srgbClr val="6D9EEB"/>
                </a:highlight>
              </a:rPr>
              <a:t>14,056 DB entries</a:t>
            </a:r>
          </a:p>
        </p:txBody>
      </p:sp>
      <p:sp>
        <p:nvSpPr>
          <p:cNvPr id="371" name="Shape 371"/>
          <p:cNvSpPr txBox="1"/>
          <p:nvPr>
            <p:ph idx="4294967295" type="subTitle"/>
          </p:nvPr>
        </p:nvSpPr>
        <p:spPr>
          <a:xfrm>
            <a:off x="540400" y="2713105"/>
            <a:ext cx="5763300" cy="4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But that is </a:t>
            </a:r>
            <a:r>
              <a:rPr lang="en" sz="1400"/>
              <a:t>a lot of entries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975" y="618988"/>
            <a:ext cx="2535500" cy="386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Missed opportunities</a:t>
            </a:r>
          </a:p>
        </p:txBody>
      </p:sp>
      <p:sp>
        <p:nvSpPr>
          <p:cNvPr id="378" name="Shape 378"/>
          <p:cNvSpPr txBox="1"/>
          <p:nvPr>
            <p:ph idx="2" type="body"/>
          </p:nvPr>
        </p:nvSpPr>
        <p:spPr>
          <a:xfrm rot="-133404">
            <a:off x="5689617" y="1288136"/>
            <a:ext cx="2667808" cy="826524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C20E9B"/>
                </a:solidFill>
              </a:rPr>
              <a:t>What we ended up with:</a:t>
            </a:r>
          </a:p>
        </p:txBody>
      </p:sp>
      <p:sp>
        <p:nvSpPr>
          <p:cNvPr id="379" name="Shape 379"/>
          <p:cNvSpPr txBox="1"/>
          <p:nvPr>
            <p:ph idx="2" type="body"/>
          </p:nvPr>
        </p:nvSpPr>
        <p:spPr>
          <a:xfrm>
            <a:off x="1248675" y="4210725"/>
            <a:ext cx="66465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B4A7D6"/>
              </a:solidFill>
            </a:endParaRP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 rot="366024">
            <a:off x="1569310" y="919683"/>
            <a:ext cx="2667707" cy="826388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6D9EEB"/>
                </a:solidFill>
              </a:rPr>
              <a:t>How we wanted it to look like: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8178">
            <a:off x="556700" y="1880988"/>
            <a:ext cx="4340373" cy="24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0667">
            <a:off x="5905025" y="2161312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422901" y="1147804"/>
            <a:ext cx="2106000" cy="2106000"/>
          </a:xfrm>
          <a:prstGeom prst="ellipse">
            <a:avLst/>
          </a:prstGeom>
          <a:noFill/>
          <a:ln cap="flat" cmpd="sng" w="1524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Voice notification</a:t>
            </a:r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Always know when sensors values are out of range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900" y="1567875"/>
            <a:ext cx="4292675" cy="32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1556626" y="2404329"/>
            <a:ext cx="2106000" cy="2106000"/>
          </a:xfrm>
          <a:prstGeom prst="ellipse">
            <a:avLst/>
          </a:prstGeom>
          <a:noFill/>
          <a:ln cap="flat" cmpd="sng" w="1524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Slack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notification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we went through:</a:t>
            </a:r>
          </a:p>
        </p:txBody>
      </p:sp>
      <p:sp>
        <p:nvSpPr>
          <p:cNvPr id="396" name="Shape 396"/>
          <p:cNvSpPr txBox="1"/>
          <p:nvPr>
            <p:ph idx="2" type="body"/>
          </p:nvPr>
        </p:nvSpPr>
        <p:spPr>
          <a:xfrm>
            <a:off x="1248675" y="4210725"/>
            <a:ext cx="66465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B4A7D6"/>
              </a:solidFill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963" y="1660263"/>
            <a:ext cx="7021923" cy="275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4294967295" type="ctrTitle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6D9EEB"/>
                </a:solidFill>
              </a:rPr>
              <a:t>Thanks!</a:t>
            </a:r>
          </a:p>
        </p:txBody>
      </p:sp>
      <p:sp>
        <p:nvSpPr>
          <p:cNvPr id="403" name="Shape 403"/>
          <p:cNvSpPr txBox="1"/>
          <p:nvPr>
            <p:ph idx="4294967295" type="subTitle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9900"/>
                </a:solidFill>
              </a:rPr>
              <a:t>Any questions?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2367900" y="1991850"/>
            <a:ext cx="44082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So, when do we start?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4294967295" type="ctrTitle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6D9EEB"/>
                </a:solidFill>
              </a:rPr>
              <a:t>Hello!</a:t>
            </a:r>
          </a:p>
        </p:txBody>
      </p:sp>
      <p:sp>
        <p:nvSpPr>
          <p:cNvPr id="264" name="Shape 264"/>
          <p:cNvSpPr txBox="1"/>
          <p:nvPr>
            <p:ph idx="4294967295" type="subTitle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400">
                <a:solidFill>
                  <a:srgbClr val="FF9900"/>
                </a:solidFill>
              </a:rPr>
              <a:t>We are team ICBA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We are here to present you our project!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3570825" y="397050"/>
            <a:ext cx="2002500" cy="20022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dot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2" type="body"/>
          </p:nvPr>
        </p:nvSpPr>
        <p:spPr>
          <a:xfrm>
            <a:off x="4162925" y="1597100"/>
            <a:ext cx="2496000" cy="262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C20E9B"/>
                </a:solidFill>
              </a:rPr>
              <a:t>What we WANTED it to do: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Track sensor’s geographical </a:t>
            </a:r>
            <a:br>
              <a:rPr lang="en" sz="1200"/>
            </a:br>
            <a:r>
              <a:rPr lang="en" sz="1200"/>
              <a:t>coordinates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Machine Learning Sensor Value</a:t>
            </a:r>
            <a:br>
              <a:rPr lang="en" sz="1200"/>
            </a:br>
            <a:r>
              <a:rPr lang="en" sz="1200"/>
              <a:t>Prediction Algorithm </a:t>
            </a:r>
            <a:br>
              <a:rPr lang="en" sz="1200"/>
            </a:br>
            <a:r>
              <a:rPr lang="en" sz="1200"/>
              <a:t>(MLSVPA lol)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Own web API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en" sz="1200"/>
              <a:t>And much more	-----&gt;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Track your Sensor (trademark pending)</a:t>
            </a:r>
          </a:p>
        </p:txBody>
      </p:sp>
      <p:sp>
        <p:nvSpPr>
          <p:cNvPr id="272" name="Shape 272"/>
          <p:cNvSpPr txBox="1"/>
          <p:nvPr>
            <p:ph idx="2" type="body"/>
          </p:nvPr>
        </p:nvSpPr>
        <p:spPr>
          <a:xfrm>
            <a:off x="1248675" y="4210725"/>
            <a:ext cx="66465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B4A7D6"/>
              </a:solidFill>
            </a:endParaRP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1248675" y="1597100"/>
            <a:ext cx="2667600" cy="262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D9EEB"/>
                </a:solidFill>
              </a:rPr>
              <a:t>What it CAN do: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Let users create, keep track on, and share sensors of interest.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Store and visualize data about existing sensors in a database.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200"/>
              <a:t>Guests can observe public sensors</a:t>
            </a:r>
          </a:p>
          <a:p>
            <a:pPr indent="-304800" lvl="0" marL="457200">
              <a:spcBef>
                <a:spcPts val="0"/>
              </a:spcBef>
              <a:buSzPct val="100000"/>
            </a:pPr>
            <a:r>
              <a:rPr lang="en" sz="1200"/>
              <a:t>(Teaser alert) DoS ICB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825" y="1147800"/>
            <a:ext cx="1506425" cy="32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requirements: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801325" y="1444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C20E9B"/>
                </a:solidFill>
              </a:rPr>
              <a:t>Core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Extract info from API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Store in DB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Visualize history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Let users customize</a:t>
            </a:r>
          </a:p>
          <a:p>
            <a:pPr indent="-304800" lvl="0" marL="457200" rtl="0">
              <a:spcBef>
                <a:spcPts val="0"/>
              </a:spcBef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Create a good UX</a:t>
            </a:r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3334887" y="1444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B4C2"/>
                </a:solidFill>
              </a:rPr>
              <a:t>Visuals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Bootstrap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Bundling</a:t>
            </a:r>
          </a:p>
          <a:p>
            <a:pPr indent="-304800" lvl="0" marL="457200" rtl="0">
              <a:spcBef>
                <a:spcPts val="0"/>
              </a:spcBef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Adequate error pages</a:t>
            </a:r>
          </a:p>
        </p:txBody>
      </p:sp>
      <p:sp>
        <p:nvSpPr>
          <p:cNvPr id="282" name="Shape 282"/>
          <p:cNvSpPr txBox="1"/>
          <p:nvPr>
            <p:ph idx="3" type="body"/>
          </p:nvPr>
        </p:nvSpPr>
        <p:spPr>
          <a:xfrm>
            <a:off x="3334887" y="2968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>
                <a:solidFill>
                  <a:srgbClr val="00B4C2"/>
                </a:solidFill>
              </a:rPr>
              <a:t>Presentation</a:t>
            </a:r>
          </a:p>
          <a:p>
            <a:pPr indent="-304800" lvl="0" marL="457200" rtl="0">
              <a:spcBef>
                <a:spcPts val="0"/>
              </a:spcBef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Preparation</a:t>
            </a:r>
          </a:p>
          <a:p>
            <a:pPr indent="-304800" lvl="0" marL="457200" rtl="0">
              <a:spcBef>
                <a:spcPts val="0"/>
              </a:spcBef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Practice</a:t>
            </a:r>
          </a:p>
          <a:p>
            <a:pPr indent="-304800" lvl="0" marL="457200" rtl="0">
              <a:spcBef>
                <a:spcPts val="0"/>
              </a:spcBef>
              <a:buClr>
                <a:srgbClr val="00B4C2"/>
              </a:buClr>
              <a:buSzPct val="100000"/>
            </a:pPr>
            <a:r>
              <a:rPr lang="en" sz="1200">
                <a:solidFill>
                  <a:srgbClr val="00B4C2"/>
                </a:solidFill>
              </a:rPr>
              <a:t>Enthusiasm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B4C2"/>
              </a:solidFill>
            </a:endParaRP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801325" y="2968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C20E9B"/>
                </a:solidFill>
              </a:rPr>
              <a:t>Security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Identity System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Anti-forgery tokens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Error handling</a:t>
            </a:r>
          </a:p>
          <a:p>
            <a:pPr indent="-304800" lvl="0" marL="457200" rtl="0">
              <a:spcBef>
                <a:spcPts val="0"/>
              </a:spcBef>
              <a:buClr>
                <a:srgbClr val="C20E9B"/>
              </a:buClr>
              <a:buSzPct val="100000"/>
            </a:pPr>
            <a:r>
              <a:rPr lang="en" sz="1200">
                <a:solidFill>
                  <a:srgbClr val="C20E9B"/>
                </a:solidFill>
              </a:rPr>
              <a:t>Data validation (Server &amp; Client side)</a:t>
            </a:r>
          </a:p>
        </p:txBody>
      </p:sp>
      <p:sp>
        <p:nvSpPr>
          <p:cNvPr id="284" name="Shape 284"/>
          <p:cNvSpPr txBox="1"/>
          <p:nvPr>
            <p:ph idx="2" type="body"/>
          </p:nvPr>
        </p:nvSpPr>
        <p:spPr>
          <a:xfrm>
            <a:off x="5868437" y="1444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Unit test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200">
                <a:solidFill>
                  <a:srgbClr val="FF9900"/>
                </a:solidFill>
              </a:rPr>
              <a:t>Continuous integration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200">
                <a:solidFill>
                  <a:srgbClr val="FF9900"/>
                </a:solidFill>
              </a:rPr>
              <a:t>Get to 50% code coverage</a:t>
            </a:r>
          </a:p>
          <a:p>
            <a:pPr indent="-304800" lvl="0" marL="457200" rtl="0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200">
                <a:solidFill>
                  <a:srgbClr val="FF9900"/>
                </a:solidFill>
              </a:rPr>
              <a:t>Get to 80% code coverage</a:t>
            </a:r>
          </a:p>
        </p:txBody>
      </p:sp>
      <p:sp>
        <p:nvSpPr>
          <p:cNvPr id="285" name="Shape 285"/>
          <p:cNvSpPr txBox="1"/>
          <p:nvPr>
            <p:ph idx="3" type="body"/>
          </p:nvPr>
        </p:nvSpPr>
        <p:spPr>
          <a:xfrm>
            <a:off x="5868449" y="2968775"/>
            <a:ext cx="2410200" cy="156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9900"/>
                </a:solidFill>
              </a:rPr>
              <a:t>And more…</a:t>
            </a:r>
          </a:p>
          <a:p>
            <a:pPr indent="-304800" lvl="0" marL="457200" rtl="0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200">
                <a:solidFill>
                  <a:srgbClr val="FF9900"/>
                </a:solidFill>
              </a:rPr>
              <a:t>Service layer</a:t>
            </a:r>
          </a:p>
          <a:p>
            <a:pPr indent="-304800" lvl="0" marL="457200" rtl="0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200">
                <a:solidFill>
                  <a:srgbClr val="FF9900"/>
                </a:solidFill>
              </a:rPr>
              <a:t>Caching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4294967295" type="ctrTitle"/>
          </p:nvPr>
        </p:nvSpPr>
        <p:spPr>
          <a:xfrm>
            <a:off x="2112750" y="2878750"/>
            <a:ext cx="49185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SUCCESS!</a:t>
            </a:r>
          </a:p>
        </p:txBody>
      </p:sp>
      <p:sp>
        <p:nvSpPr>
          <p:cNvPr id="291" name="Shape 291"/>
          <p:cNvSpPr txBox="1"/>
          <p:nvPr>
            <p:ph idx="4294967295" type="subTitle"/>
          </p:nvPr>
        </p:nvSpPr>
        <p:spPr>
          <a:xfrm>
            <a:off x="2112750" y="3868755"/>
            <a:ext cx="49185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100% of “MUST” requirements met!</a:t>
            </a:r>
          </a:p>
        </p:txBody>
      </p:sp>
      <p:sp>
        <p:nvSpPr>
          <p:cNvPr id="292" name="Shape 292"/>
          <p:cNvSpPr/>
          <p:nvPr/>
        </p:nvSpPr>
        <p:spPr>
          <a:xfrm>
            <a:off x="4810215" y="2408815"/>
            <a:ext cx="264679" cy="2527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4481637" y="989795"/>
            <a:ext cx="1133902" cy="1134217"/>
            <a:chOff x="6654650" y="3665275"/>
            <a:chExt cx="409100" cy="409125"/>
          </a:xfrm>
        </p:grpSpPr>
        <p:sp>
          <p:nvSpPr>
            <p:cNvPr id="294" name="Shape 294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 rot="1056884">
            <a:off x="3388861" y="1881222"/>
            <a:ext cx="749149" cy="749220"/>
            <a:chOff x="570875" y="4322250"/>
            <a:chExt cx="443300" cy="443325"/>
          </a:xfrm>
        </p:grpSpPr>
        <p:sp>
          <p:nvSpPr>
            <p:cNvPr id="297" name="Shape 297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rot="2466561">
            <a:off x="3473003" y="1209462"/>
            <a:ext cx="367718" cy="35111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 rot="-1609299">
            <a:off x="4010781" y="1430395"/>
            <a:ext cx="264642" cy="252689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rot="2926312">
            <a:off x="5615348" y="1630572"/>
            <a:ext cx="198187" cy="18923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 rot="-1609224">
            <a:off x="4790643" y="362885"/>
            <a:ext cx="178561" cy="17049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Technologies included</a:t>
            </a:r>
          </a:p>
        </p:txBody>
      </p:sp>
      <p:cxnSp>
        <p:nvCxnSpPr>
          <p:cNvPr id="310" name="Shape 310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lg" w="lg" type="oval"/>
            <a:tailEnd len="lg" w="lg" type="none"/>
          </a:ln>
        </p:spPr>
      </p:cxnSp>
      <p:sp>
        <p:nvSpPr>
          <p:cNvPr id="311" name="Shape 311"/>
          <p:cNvSpPr/>
          <p:nvPr/>
        </p:nvSpPr>
        <p:spPr>
          <a:xfrm>
            <a:off x="4709409" y="3860099"/>
            <a:ext cx="2003100" cy="631800"/>
          </a:xfrm>
          <a:prstGeom prst="wedgeRectCallout">
            <a:avLst>
              <a:gd fmla="val -57039" name="adj1"/>
              <a:gd fmla="val -33812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Slack</a:t>
            </a:r>
          </a:p>
        </p:txBody>
      </p:sp>
      <p:sp>
        <p:nvSpPr>
          <p:cNvPr id="312" name="Shape 312"/>
          <p:cNvSpPr/>
          <p:nvPr/>
        </p:nvSpPr>
        <p:spPr>
          <a:xfrm>
            <a:off x="2431505" y="3210837"/>
            <a:ext cx="2003100" cy="631800"/>
          </a:xfrm>
          <a:prstGeom prst="wedgeRectCallout">
            <a:avLst>
              <a:gd fmla="val 57316" name="adj1"/>
              <a:gd fmla="val -34271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JustDecompile</a:t>
            </a:r>
          </a:p>
        </p:txBody>
      </p:sp>
      <p:sp>
        <p:nvSpPr>
          <p:cNvPr id="313" name="Shape 313"/>
          <p:cNvSpPr/>
          <p:nvPr/>
        </p:nvSpPr>
        <p:spPr>
          <a:xfrm>
            <a:off x="4711409" y="2513249"/>
            <a:ext cx="2003100" cy="631800"/>
          </a:xfrm>
          <a:prstGeom prst="wedgeRectCallout">
            <a:avLst>
              <a:gd fmla="val -57039" name="adj1"/>
              <a:gd fmla="val -33812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Jenkins</a:t>
            </a:r>
          </a:p>
        </p:txBody>
      </p:sp>
      <p:sp>
        <p:nvSpPr>
          <p:cNvPr id="314" name="Shape 314"/>
          <p:cNvSpPr/>
          <p:nvPr/>
        </p:nvSpPr>
        <p:spPr>
          <a:xfrm>
            <a:off x="4707259" y="1245124"/>
            <a:ext cx="2003100" cy="631800"/>
          </a:xfrm>
          <a:prstGeom prst="wedgeRectCallout">
            <a:avLst>
              <a:gd fmla="val -57039" name="adj1"/>
              <a:gd fmla="val -33812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Visual studio</a:t>
            </a:r>
          </a:p>
        </p:txBody>
      </p:sp>
      <p:sp>
        <p:nvSpPr>
          <p:cNvPr id="315" name="Shape 315"/>
          <p:cNvSpPr/>
          <p:nvPr/>
        </p:nvSpPr>
        <p:spPr>
          <a:xfrm>
            <a:off x="2427555" y="1885987"/>
            <a:ext cx="2003100" cy="631800"/>
          </a:xfrm>
          <a:prstGeom prst="wedgeRectCallout">
            <a:avLst>
              <a:gd fmla="val 57316" name="adj1"/>
              <a:gd fmla="val -34271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Unity</a:t>
            </a:r>
          </a:p>
        </p:txBody>
      </p:sp>
      <p:sp>
        <p:nvSpPr>
          <p:cNvPr id="316" name="Shape 316"/>
          <p:cNvSpPr/>
          <p:nvPr/>
        </p:nvSpPr>
        <p:spPr>
          <a:xfrm>
            <a:off x="2431505" y="4491912"/>
            <a:ext cx="2003100" cy="631800"/>
          </a:xfrm>
          <a:prstGeom prst="wedgeRectCallout">
            <a:avLst>
              <a:gd fmla="val 57316" name="adj1"/>
              <a:gd fmla="val -34271" name="adj2"/>
            </a:avLst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Paint</a:t>
            </a:r>
          </a:p>
        </p:txBody>
      </p:sp>
      <p:sp>
        <p:nvSpPr>
          <p:cNvPr id="317" name="Shape 317"/>
          <p:cNvSpPr/>
          <p:nvPr/>
        </p:nvSpPr>
        <p:spPr>
          <a:xfrm>
            <a:off x="4529891" y="326351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529891" y="39064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526841" y="454946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526841" y="257021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29891" y="134151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4529891" y="1977563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6D9EEB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are we proud of?</a:t>
            </a:r>
          </a:p>
        </p:txBody>
      </p:sp>
      <p:sp>
        <p:nvSpPr>
          <p:cNvPr id="328" name="Shape 328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simple one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own script</a:t>
            </a:r>
          </a:p>
        </p:txBody>
      </p:sp>
      <p:sp>
        <p:nvSpPr>
          <p:cNvPr id="334" name="Shape 334"/>
          <p:cNvSpPr txBox="1"/>
          <p:nvPr>
            <p:ph idx="2" type="body"/>
          </p:nvPr>
        </p:nvSpPr>
        <p:spPr>
          <a:xfrm>
            <a:off x="1248675" y="4210725"/>
            <a:ext cx="6646500" cy="82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B4A7D6"/>
              </a:solidFill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88" y="1473100"/>
            <a:ext cx="3818024" cy="35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1248675" y="1806800"/>
            <a:ext cx="3226200" cy="114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We shamelessly decompiled your MS service;</a:t>
            </a:r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 we did was:</a:t>
            </a:r>
          </a:p>
        </p:txBody>
      </p:sp>
      <p:sp>
        <p:nvSpPr>
          <p:cNvPr id="342" name="Shape 342"/>
          <p:cNvSpPr txBox="1"/>
          <p:nvPr>
            <p:ph idx="2" type="body"/>
          </p:nvPr>
        </p:nvSpPr>
        <p:spPr>
          <a:xfrm>
            <a:off x="1248675" y="3211450"/>
            <a:ext cx="3226200" cy="114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 We kicked out everyone else;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74" y="29250"/>
            <a:ext cx="8366074" cy="50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>
            <p:ph idx="1" type="body"/>
          </p:nvPr>
        </p:nvSpPr>
        <p:spPr>
          <a:xfrm>
            <a:off x="4474875" y="2471575"/>
            <a:ext cx="3226200" cy="114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</a:t>
            </a:r>
            <a:r>
              <a:rPr lang="en"/>
              <a:t>We told our server what to expect;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2958900" y="1202050"/>
            <a:ext cx="3226200" cy="70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91806"/>
            <a:ext cx="9143999" cy="17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38" y="2694475"/>
            <a:ext cx="884312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